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334" r:id="rId4"/>
    <p:sldId id="258" r:id="rId5"/>
    <p:sldId id="386" r:id="rId6"/>
    <p:sldId id="361" r:id="rId7"/>
    <p:sldId id="385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327" r:id="rId26"/>
    <p:sldId id="404" r:id="rId27"/>
    <p:sldId id="328" r:id="rId28"/>
    <p:sldId id="405" r:id="rId29"/>
    <p:sldId id="286" r:id="rId30"/>
    <p:sldId id="287" r:id="rId31"/>
    <p:sldId id="288" r:id="rId32"/>
    <p:sldId id="374" r:id="rId33"/>
    <p:sldId id="329" r:id="rId34"/>
    <p:sldId id="289" r:id="rId35"/>
    <p:sldId id="290" r:id="rId36"/>
    <p:sldId id="291" r:id="rId37"/>
    <p:sldId id="292" r:id="rId38"/>
    <p:sldId id="293" r:id="rId39"/>
    <p:sldId id="294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331" r:id="rId51"/>
    <p:sldId id="303" r:id="rId52"/>
    <p:sldId id="330" r:id="rId53"/>
    <p:sldId id="312" r:id="rId54"/>
    <p:sldId id="365" r:id="rId55"/>
    <p:sldId id="364" r:id="rId56"/>
    <p:sldId id="333" r:id="rId57"/>
    <p:sldId id="416" r:id="rId58"/>
    <p:sldId id="356" r:id="rId59"/>
    <p:sldId id="417" r:id="rId60"/>
    <p:sldId id="332" r:id="rId61"/>
    <p:sldId id="323" r:id="rId62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DDDD"/>
    <a:srgbClr val="B9D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901" autoAdjust="0"/>
    <p:restoredTop sz="94624" autoAdjust="0"/>
  </p:normalViewPr>
  <p:slideViewPr>
    <p:cSldViewPr snapToGrid="0">
      <p:cViewPr varScale="1">
        <p:scale>
          <a:sx n="75" d="100"/>
          <a:sy n="75" d="100"/>
        </p:scale>
        <p:origin x="62" y="2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1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8BE4C-1324-4C03-B1F5-2A31FDDC64F5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CB43F-961B-4EE8-8751-01F946CD5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82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CB43F-961B-4EE8-8751-01F946CD575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37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97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26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75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24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55873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43846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86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22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34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35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22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93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81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323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8BB9C-AE53-42CC-B100-762B67B32272}" type="datetimeFigureOut">
              <a:rPr lang="de-DE" smtClean="0"/>
              <a:t>25.01.2024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79EE-583B-46B8-87B3-47D9D3EB2C0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Grundschule Weßling  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   </a:t>
            </a:r>
            <a:r>
              <a:rPr lang="de-DE" sz="16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www.grundschule-wessling.de   | grundschule@wessling-am-see.de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 Tel:  08153 / 88 928 20</a:t>
            </a:r>
          </a:p>
        </p:txBody>
      </p:sp>
    </p:spTree>
    <p:extLst>
      <p:ext uri="{BB962C8B-B14F-4D97-AF65-F5344CB8AC3E}">
        <p14:creationId xmlns:p14="http://schemas.microsoft.com/office/powerpoint/2010/main" val="38689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schulmanager-online.de/#/logi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as.esis-cloud.de/s/55Nj6AMyLHSj5mC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as.esis-cloud.de/s/3nknq6jc9Bar4s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claudia.weberpals@gsstd.gauting.de" TargetMode="External"/><Relationship Id="rId2" Type="http://schemas.openxmlformats.org/officeDocument/2006/relationships/hyperlink" Target="mailto:e-andrea.bachmaier@lra-starnberg.d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4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emf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chulmanager-online.d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manager-online.d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067" y="19153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Herzlich Willkommen</a:t>
            </a:r>
            <a:br>
              <a:rPr lang="de-DE" b="1" dirty="0"/>
            </a:br>
            <a:br>
              <a:rPr lang="de-DE" dirty="0"/>
            </a:br>
            <a:r>
              <a:rPr lang="de-DE" sz="4900" dirty="0"/>
              <a:t>zu unserem Informationsabend für die</a:t>
            </a:r>
            <a:br>
              <a:rPr lang="de-DE" sz="4900" dirty="0"/>
            </a:br>
            <a:r>
              <a:rPr lang="de-DE" sz="4900" dirty="0"/>
              <a:t>Eltern unserer Schulanfänger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756136"/>
            <a:ext cx="9144000" cy="954817"/>
          </a:xfrm>
        </p:spPr>
        <p:txBody>
          <a:bodyPr/>
          <a:lstStyle/>
          <a:p>
            <a:r>
              <a:rPr lang="de-DE" dirty="0"/>
              <a:t>am 24.01.2024</a:t>
            </a:r>
          </a:p>
        </p:txBody>
      </p:sp>
    </p:spTree>
    <p:extLst>
      <p:ext uri="{BB962C8B-B14F-4D97-AF65-F5344CB8AC3E}">
        <p14:creationId xmlns:p14="http://schemas.microsoft.com/office/powerpoint/2010/main" val="317965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3" name="Grafik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298048"/>
            <a:ext cx="9601200" cy="60925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85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Webseite enthält.&#10;&#10;Automatisch generierte Beschreibung">
            <a:extLst>
              <a:ext uri="{FF2B5EF4-FFF2-40B4-BE49-F238E27FC236}">
                <a16:creationId xmlns:a16="http://schemas.microsoft.com/office/drawing/2014/main" id="{D6A537BC-DE96-7D95-4CE4-DDDEF943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20970"/>
          <a:stretch/>
        </p:blipFill>
        <p:spPr>
          <a:xfrm>
            <a:off x="5611097" y="282632"/>
            <a:ext cx="3749034" cy="5987974"/>
          </a:xfrm>
          <a:prstGeom prst="rect">
            <a:avLst/>
          </a:prstGeom>
        </p:spPr>
      </p:pic>
      <p:pic>
        <p:nvPicPr>
          <p:cNvPr id="5" name="Grafik 4" descr="Ein Bild, das Screenshot, Handy, Multimedia, Gerät enthält.&#10;&#10;Automatisch generierte Beschreibung">
            <a:extLst>
              <a:ext uri="{FF2B5EF4-FFF2-40B4-BE49-F238E27FC236}">
                <a16:creationId xmlns:a16="http://schemas.microsoft.com/office/drawing/2014/main" id="{B9425304-797C-B6E7-8A5A-B5988DE06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55273" r="61340" b="33333"/>
          <a:stretch/>
        </p:blipFill>
        <p:spPr>
          <a:xfrm>
            <a:off x="1546168" y="1866205"/>
            <a:ext cx="3042458" cy="31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0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708" y="373592"/>
            <a:ext cx="10515600" cy="1325563"/>
          </a:xfrm>
        </p:spPr>
        <p:txBody>
          <a:bodyPr/>
          <a:lstStyle/>
          <a:p>
            <a:r>
              <a:rPr lang="de-DE" dirty="0"/>
              <a:t>Einführung &amp; Datenverarbeitung</a:t>
            </a:r>
          </a:p>
        </p:txBody>
      </p:sp>
      <p:pic>
        <p:nvPicPr>
          <p:cNvPr id="8" name="Grafik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8" y="1955884"/>
            <a:ext cx="2941710" cy="4131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088" y="1955884"/>
            <a:ext cx="2955434" cy="4131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hlinkClick r:id="rId4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399" y="1955884"/>
            <a:ext cx="5858934" cy="4131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42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33" y="300065"/>
            <a:ext cx="4216400" cy="5984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862915" y="2583732"/>
            <a:ext cx="3570482" cy="144434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250" y="3311435"/>
            <a:ext cx="6398298" cy="29733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7576796" y="4847961"/>
            <a:ext cx="1607398" cy="33698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03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2301952" y="348324"/>
            <a:ext cx="6487430" cy="5687219"/>
            <a:chOff x="498552" y="399124"/>
            <a:chExt cx="6487430" cy="5687219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552" y="399124"/>
              <a:ext cx="6487430" cy="568721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hteck 10"/>
            <p:cNvSpPr/>
            <p:nvPr/>
          </p:nvSpPr>
          <p:spPr>
            <a:xfrm>
              <a:off x="4411133" y="3290094"/>
              <a:ext cx="2429933" cy="151897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9523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40" y="305122"/>
            <a:ext cx="5191060" cy="2316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r="6537"/>
          <a:stretch/>
        </p:blipFill>
        <p:spPr>
          <a:xfrm>
            <a:off x="549340" y="2802788"/>
            <a:ext cx="5191060" cy="2316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264" y="305122"/>
            <a:ext cx="5010137" cy="29714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264" y="3380579"/>
            <a:ext cx="5010137" cy="28895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70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64" y="84667"/>
            <a:ext cx="8127403" cy="63187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37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7" y="493184"/>
            <a:ext cx="9991725" cy="5448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1650999" y="493184"/>
            <a:ext cx="6502401" cy="1377949"/>
          </a:xfrm>
          <a:prstGeom prst="rect">
            <a:avLst/>
          </a:prstGeom>
          <a:solidFill>
            <a:srgbClr val="FF0000">
              <a:alpha val="10000"/>
            </a:srgb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9017000" y="493184"/>
            <a:ext cx="423333" cy="345016"/>
          </a:xfrm>
          <a:prstGeom prst="rect">
            <a:avLst/>
          </a:prstGeom>
          <a:solidFill>
            <a:srgbClr val="FF0000">
              <a:alpha val="10000"/>
            </a:srgb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423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33749"/>
            <a:ext cx="7835803" cy="4462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664" y="4176593"/>
            <a:ext cx="4258269" cy="1705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75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194132"/>
            <a:ext cx="10490199" cy="60284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524933" y="2330451"/>
            <a:ext cx="10109200" cy="742950"/>
          </a:xfrm>
          <a:prstGeom prst="rect">
            <a:avLst/>
          </a:prstGeom>
          <a:solidFill>
            <a:srgbClr val="FF0000">
              <a:alpha val="10000"/>
            </a:srgb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09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9BB98-64FC-487C-9C48-F308BB9B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8"/>
            <a:ext cx="10515600" cy="1325563"/>
          </a:xfrm>
        </p:spPr>
        <p:txBody>
          <a:bodyPr/>
          <a:lstStyle/>
          <a:p>
            <a:r>
              <a:rPr lang="de-DE" b="1" dirty="0"/>
              <a:t>Tagesordnung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AD639-29BD-45EF-BF15-968361E5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091"/>
            <a:ext cx="11074400" cy="484520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Schulwegsicherheit (Fr. Streifinger)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Schulmanager-online(Fr. Hein)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Schulaufnahme (Fr. Streifinger)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Schuleinschreibung (Fr. Streifinger, Fr. </a:t>
            </a:r>
            <a:r>
              <a:rPr lang="de-DE" dirty="0" err="1"/>
              <a:t>Neder</a:t>
            </a:r>
            <a:r>
              <a:rPr lang="de-DE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Was bedeutet eigentlich schulfähig? (Fr. </a:t>
            </a:r>
            <a:r>
              <a:rPr lang="de-DE" dirty="0" err="1"/>
              <a:t>Laznicka</a:t>
            </a:r>
            <a:r>
              <a:rPr lang="de-DE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Hort und Mittagsbetreuung (Hr. Klinke)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Elternbeirat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Förderverein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Zeit bis zum 1. Schultag (Fr. Streifinger)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Fragen und Wünsche</a:t>
            </a:r>
          </a:p>
        </p:txBody>
      </p:sp>
    </p:spTree>
    <p:extLst>
      <p:ext uri="{BB962C8B-B14F-4D97-AF65-F5344CB8AC3E}">
        <p14:creationId xmlns:p14="http://schemas.microsoft.com/office/powerpoint/2010/main" val="305870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9" y="111347"/>
            <a:ext cx="4835674" cy="38233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135" y="3858534"/>
            <a:ext cx="3517132" cy="2537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267" y="1104171"/>
            <a:ext cx="4732747" cy="12928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633" y="2590369"/>
            <a:ext cx="4663266" cy="13443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312" y="4022817"/>
            <a:ext cx="5458587" cy="1524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768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90" y="315034"/>
            <a:ext cx="7599810" cy="5917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362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42" y="887128"/>
            <a:ext cx="9790879" cy="4810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hteck 3"/>
          <p:cNvSpPr/>
          <p:nvPr/>
        </p:nvSpPr>
        <p:spPr>
          <a:xfrm>
            <a:off x="3911600" y="2379133"/>
            <a:ext cx="1261533" cy="135467"/>
          </a:xfrm>
          <a:prstGeom prst="rect">
            <a:avLst/>
          </a:prstGeom>
          <a:solidFill>
            <a:srgbClr val="B9D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914400" y="4013200"/>
            <a:ext cx="1261533" cy="169333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14400" y="4615180"/>
            <a:ext cx="1261533" cy="169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14400" y="5211391"/>
            <a:ext cx="1261533" cy="169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914399" y="3412755"/>
            <a:ext cx="1261533" cy="169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914399" y="2759817"/>
            <a:ext cx="1261533" cy="169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707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314809" y="191758"/>
            <a:ext cx="9294139" cy="6131549"/>
            <a:chOff x="1601744" y="445760"/>
            <a:chExt cx="8192645" cy="5346209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745" y="445760"/>
              <a:ext cx="8192644" cy="4696480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744" y="2352964"/>
              <a:ext cx="8192644" cy="3439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688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6100" y="2768599"/>
            <a:ext cx="11099799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bg1"/>
                </a:solidFill>
              </a:rPr>
              <a:t>schulmanager@wessling-am-see.de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46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Schulaufnahme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Streifinger</a:t>
            </a:r>
          </a:p>
        </p:txBody>
      </p:sp>
    </p:spTree>
    <p:extLst>
      <p:ext uri="{BB962C8B-B14F-4D97-AF65-F5344CB8AC3E}">
        <p14:creationId xmlns:p14="http://schemas.microsoft.com/office/powerpoint/2010/main" val="3762961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2195F-0254-402B-96C3-64A1DD14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/>
              <a:t>Aufnahme in die Grundschule </a:t>
            </a:r>
            <a:br>
              <a:rPr lang="de-DE" sz="3200" b="1" dirty="0"/>
            </a:br>
            <a:r>
              <a:rPr lang="de-DE" sz="3200" b="1" dirty="0"/>
              <a:t>zum Schuljahr 2024/2025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3BA3C3-12D0-4630-97F0-9ADAA3B0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200" dirty="0"/>
              <a:t>Alle Kinder, die in der Zeit vom </a:t>
            </a:r>
            <a:r>
              <a:rPr lang="de-DE" sz="2200" b="1" dirty="0"/>
              <a:t>01.10.2017 bis 30.09.2018 </a:t>
            </a:r>
            <a:r>
              <a:rPr lang="de-DE" sz="2200" dirty="0"/>
              <a:t>geboren sind, </a:t>
            </a:r>
            <a:r>
              <a:rPr lang="de-DE" sz="2200" b="1" dirty="0"/>
              <a:t>müssen </a:t>
            </a:r>
            <a:r>
              <a:rPr lang="de-DE" sz="2200" dirty="0"/>
              <a:t>eingeschrieben werden.</a:t>
            </a:r>
          </a:p>
          <a:p>
            <a:pPr marL="0" indent="0">
              <a:buNone/>
            </a:pPr>
            <a:endParaRPr lang="de-DE" sz="2200" dirty="0"/>
          </a:p>
          <a:p>
            <a:r>
              <a:rPr lang="de-DE" sz="2200" b="1" dirty="0"/>
              <a:t>Einschulungskorridor </a:t>
            </a:r>
            <a:r>
              <a:rPr lang="de-DE" sz="2200" dirty="0"/>
              <a:t>für alle Kinder, die in der Zeit vom </a:t>
            </a:r>
            <a:r>
              <a:rPr lang="de-DE" sz="2200" b="1" dirty="0"/>
              <a:t>1. Juli bis zum 30. September 2024 </a:t>
            </a:r>
            <a:r>
              <a:rPr lang="de-DE" sz="2200" dirty="0"/>
              <a:t>sechs Jahre alt werden.  Schriftliche Erklärung bis spätestens 10.04.2024 abgeben!</a:t>
            </a:r>
          </a:p>
          <a:p>
            <a:pPr marL="0" indent="0">
              <a:buNone/>
            </a:pPr>
            <a:endParaRPr lang="de-DE" sz="2200" dirty="0"/>
          </a:p>
          <a:p>
            <a:r>
              <a:rPr lang="de-DE" sz="2200" dirty="0"/>
              <a:t>Eine Einschulung ist </a:t>
            </a:r>
            <a:r>
              <a:rPr lang="de-DE" sz="2200" b="1" dirty="0"/>
              <a:t>möglich</a:t>
            </a:r>
            <a:r>
              <a:rPr lang="de-DE" sz="2200" dirty="0"/>
              <a:t>, wenn das Kind zwischen dem </a:t>
            </a:r>
            <a:r>
              <a:rPr lang="de-DE" sz="2200" b="1" dirty="0"/>
              <a:t>01.10.2018</a:t>
            </a:r>
            <a:r>
              <a:rPr lang="de-DE" sz="2200" dirty="0"/>
              <a:t> und dem </a:t>
            </a:r>
            <a:r>
              <a:rPr lang="de-DE" sz="2200" b="1" dirty="0"/>
              <a:t>31.12.2018</a:t>
            </a:r>
            <a:r>
              <a:rPr lang="de-DE" sz="2200" dirty="0"/>
              <a:t> geboren ist. </a:t>
            </a:r>
          </a:p>
          <a:p>
            <a:pPr marL="0" indent="0">
              <a:buNone/>
            </a:pPr>
            <a:endParaRPr lang="de-DE" sz="2200" dirty="0"/>
          </a:p>
          <a:p>
            <a:r>
              <a:rPr lang="de-DE" sz="2200" dirty="0"/>
              <a:t>Schüler, die für das Schuljahr 2023/2024 </a:t>
            </a:r>
            <a:r>
              <a:rPr lang="de-DE" sz="2200" b="1" dirty="0"/>
              <a:t>zurückgestellt </a:t>
            </a:r>
            <a:r>
              <a:rPr lang="de-DE" sz="2200" dirty="0"/>
              <a:t>wurden, sind </a:t>
            </a:r>
            <a:r>
              <a:rPr lang="de-DE" sz="2200" b="1" dirty="0"/>
              <a:t>nochmals anzumelden</a:t>
            </a:r>
            <a:r>
              <a:rPr lang="de-DE" sz="2200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416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Schuleinschreibung</a:t>
            </a:r>
            <a:br>
              <a:rPr lang="de-DE" dirty="0"/>
            </a:br>
            <a:r>
              <a:rPr lang="de-DE" sz="4000" dirty="0"/>
              <a:t>Formalitäten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Streifinger</a:t>
            </a:r>
          </a:p>
        </p:txBody>
      </p:sp>
    </p:spTree>
    <p:extLst>
      <p:ext uri="{BB962C8B-B14F-4D97-AF65-F5344CB8AC3E}">
        <p14:creationId xmlns:p14="http://schemas.microsoft.com/office/powerpoint/2010/main" val="4266281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2195F-0254-402B-96C3-64A1DD14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Formalitäten Schuleinschreibung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3BA3C3-12D0-4630-97F0-9ADAA3B0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84"/>
            <a:ext cx="10515600" cy="47962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 sz="2200" dirty="0"/>
              <a:t>Mittwoch, 13. März 2024, 14 Uhr bis 18 Uhr im Schulhaus Weßling</a:t>
            </a:r>
          </a:p>
          <a:p>
            <a:pPr>
              <a:lnSpc>
                <a:spcPct val="150000"/>
              </a:lnSpc>
            </a:pPr>
            <a:r>
              <a:rPr lang="de-DE" sz="2200" dirty="0"/>
              <a:t>Termine: </a:t>
            </a:r>
            <a:r>
              <a:rPr lang="de-DE" sz="2200" b="1" dirty="0"/>
              <a:t>https://t1p.de/gsw-schuleinschreibung24</a:t>
            </a:r>
          </a:p>
          <a:p>
            <a:pPr>
              <a:lnSpc>
                <a:spcPct val="150000"/>
              </a:lnSpc>
            </a:pPr>
            <a:r>
              <a:rPr lang="de-DE" sz="2200" dirty="0"/>
              <a:t>Formalitäten zuhause ausfüllen – Brief mit allen Infos und Unterlagen wird verschickt – Abgabe so bald wie möglich bis spätestens 29.02.24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200" dirty="0"/>
              <a:t>   Fragen dazu telefonisch im Büro: 08153-88928-20 – Mo bis Do 8.30 Uhr bis 12 Uhr</a:t>
            </a:r>
          </a:p>
          <a:p>
            <a:pPr>
              <a:lnSpc>
                <a:spcPct val="150000"/>
              </a:lnSpc>
            </a:pPr>
            <a:r>
              <a:rPr lang="de-DE" sz="2200" dirty="0"/>
              <a:t>Geburtsurkunde oder Familienstammbuch</a:t>
            </a:r>
          </a:p>
          <a:p>
            <a:pPr>
              <a:lnSpc>
                <a:spcPct val="150000"/>
              </a:lnSpc>
            </a:pPr>
            <a:r>
              <a:rPr lang="de-DE" sz="2200" dirty="0"/>
              <a:t>Bestätigung des Gesundheitsamtes zur Schuleingangsuntersuchung und aktueller Stand Masernimpfschutz</a:t>
            </a:r>
          </a:p>
          <a:p>
            <a:pPr>
              <a:lnSpc>
                <a:spcPct val="150000"/>
              </a:lnSpc>
            </a:pPr>
            <a:r>
              <a:rPr lang="de-DE" sz="2200" dirty="0"/>
              <a:t>Sorgerechtsbescheid (wenn nötig)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5593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6C89616-8BAB-4E8A-A951-64AFBE243CE0}"/>
              </a:ext>
            </a:extLst>
          </p:cNvPr>
          <p:cNvSpPr txBox="1">
            <a:spLocks/>
          </p:cNvSpPr>
          <p:nvPr/>
        </p:nvSpPr>
        <p:spPr>
          <a:xfrm>
            <a:off x="749188" y="78175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/>
              <a:t>Religionsunterricht</a:t>
            </a:r>
          </a:p>
          <a:p>
            <a:pPr>
              <a:lnSpc>
                <a:spcPct val="150000"/>
              </a:lnSpc>
            </a:pPr>
            <a:r>
              <a:rPr lang="de-DE" dirty="0"/>
              <a:t>Einwilligung der Erziehungsberechtigten in den Fachdialog zwischen Kindertageseinrichtungen und Schule (freiwillig)</a:t>
            </a:r>
          </a:p>
          <a:p>
            <a:pPr>
              <a:lnSpc>
                <a:spcPct val="150000"/>
              </a:lnSpc>
            </a:pPr>
            <a:r>
              <a:rPr lang="de-DE" dirty="0"/>
              <a:t>Informationsblatt für die Grundschule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B126A0-80F3-46E8-845E-93D2CDFC5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22" y="3067977"/>
            <a:ext cx="2987771" cy="282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0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Schulwegsicherheit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Streifinger</a:t>
            </a:r>
          </a:p>
        </p:txBody>
      </p:sp>
    </p:spTree>
    <p:extLst>
      <p:ext uri="{BB962C8B-B14F-4D97-AF65-F5344CB8AC3E}">
        <p14:creationId xmlns:p14="http://schemas.microsoft.com/office/powerpoint/2010/main" val="1574341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A6B618-0723-492F-BB35-2709CD6C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53" y="278712"/>
            <a:ext cx="475615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181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6C89616-8BAB-4E8A-A951-64AFBE243CE0}"/>
              </a:ext>
            </a:extLst>
          </p:cNvPr>
          <p:cNvSpPr txBox="1">
            <a:spLocks/>
          </p:cNvSpPr>
          <p:nvPr/>
        </p:nvSpPr>
        <p:spPr>
          <a:xfrm>
            <a:off x="838200" y="160714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/>
              <a:t>In fraglichen Fällen zur Schulfähigkeit weitere </a:t>
            </a:r>
            <a:r>
              <a:rPr lang="de-DE" b="1" dirty="0"/>
              <a:t>Testung</a:t>
            </a:r>
            <a:r>
              <a:rPr lang="de-DE" dirty="0"/>
              <a:t> (Termin folgt)</a:t>
            </a:r>
          </a:p>
          <a:p>
            <a:pPr>
              <a:lnSpc>
                <a:spcPct val="150000"/>
              </a:lnSpc>
            </a:pPr>
            <a:r>
              <a:rPr lang="de-DE" dirty="0"/>
              <a:t>Zurückstellung</a:t>
            </a:r>
          </a:p>
          <a:p>
            <a:pPr>
              <a:lnSpc>
                <a:spcPct val="150000"/>
              </a:lnSpc>
            </a:pPr>
            <a:r>
              <a:rPr lang="de-DE" dirty="0"/>
              <a:t>Wunschzettel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B126A0-80F3-46E8-845E-93D2CDFC5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08" y="2501534"/>
            <a:ext cx="3829345" cy="361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84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Ablauf der Schuleinschreibung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Streifinger, Frau Neder</a:t>
            </a:r>
          </a:p>
        </p:txBody>
      </p:sp>
    </p:spTree>
    <p:extLst>
      <p:ext uri="{BB962C8B-B14F-4D97-AF65-F5344CB8AC3E}">
        <p14:creationId xmlns:p14="http://schemas.microsoft.com/office/powerpoint/2010/main" val="4211060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bedeutet eigentlich schulfähig?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</a:t>
            </a:r>
            <a:r>
              <a:rPr lang="de-DE" dirty="0" err="1"/>
              <a:t>Laznicka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019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2195F-0254-402B-96C3-64A1DD14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Wie kann ein guter Schulstart für </a:t>
            </a:r>
            <a:br>
              <a:rPr lang="de-DE" b="1" dirty="0"/>
            </a:br>
            <a:r>
              <a:rPr lang="de-DE" b="1" dirty="0"/>
              <a:t>mein Kind gelingen?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3BA3C3-12D0-4630-97F0-9ADAA3B0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809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de-DE" dirty="0"/>
              <a:t>Freuen Sie sich mit Ihrem Kind auf die Schule!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de-DE" dirty="0"/>
              <a:t>Welche Voraussetzungen braucht Ihr Kind?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de-DE" dirty="0"/>
              <a:t>Wie können Sie Ihr Kind fördern? Tipps für einen guten Schulstart!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857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B4DAD929-069B-4542-BD49-C73269B24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9" y="309085"/>
            <a:ext cx="8246472" cy="599640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2219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CE091-A5A4-470C-8F1F-BBC5F0EE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Welche Voraussetzungen braucht Ihr Kind?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71B55-2518-4048-8278-70E6AD9DC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kognitive Leistungen</a:t>
            </a:r>
          </a:p>
          <a:p>
            <a:pPr>
              <a:lnSpc>
                <a:spcPct val="150000"/>
              </a:lnSpc>
            </a:pPr>
            <a:r>
              <a:rPr lang="de-DE" dirty="0"/>
              <a:t>soziale und emotionale Kompetenzen</a:t>
            </a:r>
          </a:p>
          <a:p>
            <a:pPr>
              <a:lnSpc>
                <a:spcPct val="150000"/>
              </a:lnSpc>
            </a:pPr>
            <a:r>
              <a:rPr lang="de-DE" dirty="0"/>
              <a:t>Arbeitshaltung</a:t>
            </a:r>
          </a:p>
          <a:p>
            <a:pPr>
              <a:lnSpc>
                <a:spcPct val="150000"/>
              </a:lnSpc>
            </a:pPr>
            <a:r>
              <a:rPr lang="de-DE" dirty="0"/>
              <a:t>Motivation</a:t>
            </a:r>
          </a:p>
          <a:p>
            <a:pPr>
              <a:lnSpc>
                <a:spcPct val="150000"/>
              </a:lnSpc>
            </a:pPr>
            <a:r>
              <a:rPr lang="de-DE" dirty="0"/>
              <a:t>körperliche Fähigkeiten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1CE51497-46DA-43A4-BC92-470A23479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849" y="2145007"/>
            <a:ext cx="3791920" cy="279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021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CE091-A5A4-470C-8F1F-BBC5F0EE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Wie können Sie Ihr Kind fördern? </a:t>
            </a:r>
            <a:br>
              <a:rPr lang="de-DE" sz="3600" b="1" dirty="0"/>
            </a:br>
            <a:r>
              <a:rPr lang="de-DE" sz="3600" b="1" dirty="0"/>
              <a:t>Tipps für einen guten Schulstart!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71B55-2518-4048-8278-70E6AD9DC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Fördern Sie die Selbstständigkeit Ihres Kindes.</a:t>
            </a:r>
          </a:p>
          <a:p>
            <a:pPr>
              <a:lnSpc>
                <a:spcPct val="150000"/>
              </a:lnSpc>
            </a:pPr>
            <a:r>
              <a:rPr lang="de-DE" dirty="0"/>
              <a:t>Geben Sie ihm Struktur im Tagesablauf. </a:t>
            </a:r>
          </a:p>
          <a:p>
            <a:pPr>
              <a:lnSpc>
                <a:spcPct val="150000"/>
              </a:lnSpc>
            </a:pPr>
            <a:r>
              <a:rPr lang="de-DE" dirty="0"/>
              <a:t>Übertragen Sie ihm Verantwortung und auch kleine Pflichten. </a:t>
            </a:r>
          </a:p>
          <a:p>
            <a:pPr>
              <a:lnSpc>
                <a:spcPct val="150000"/>
              </a:lnSpc>
            </a:pPr>
            <a:r>
              <a:rPr lang="de-DE" dirty="0"/>
              <a:t>Seien Sie ein Vorbild.</a:t>
            </a:r>
          </a:p>
          <a:p>
            <a:pPr>
              <a:lnSpc>
                <a:spcPct val="150000"/>
              </a:lnSpc>
            </a:pPr>
            <a:r>
              <a:rPr lang="de-DE" dirty="0"/>
              <a:t>Trainieren Sie den Schulweg. </a:t>
            </a:r>
          </a:p>
        </p:txBody>
      </p:sp>
    </p:spTree>
    <p:extLst>
      <p:ext uri="{BB962C8B-B14F-4D97-AF65-F5344CB8AC3E}">
        <p14:creationId xmlns:p14="http://schemas.microsoft.com/office/powerpoint/2010/main" val="2011132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8FF4F-B1C6-48A5-B063-DA1AC09F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Beratungsbedarf?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BA1EE3-47A2-45CE-A204-5DA51290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1" y="1385740"/>
            <a:ext cx="11313459" cy="47912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b="1" dirty="0"/>
              <a:t>Beratungslehrkraft und Schulpsychologin </a:t>
            </a:r>
          </a:p>
          <a:p>
            <a:pPr marL="0" indent="0">
              <a:buNone/>
            </a:pPr>
            <a:br>
              <a:rPr lang="de-DE" b="1" dirty="0"/>
            </a:br>
            <a:r>
              <a:rPr lang="de-DE" b="1" dirty="0"/>
              <a:t>Andrea Bachmaier (Beratungsrektorin, Schulpsychologin)</a:t>
            </a:r>
            <a:endParaRPr lang="de-DE" dirty="0"/>
          </a:p>
          <a:p>
            <a:r>
              <a:rPr lang="de-DE" dirty="0"/>
              <a:t>Montag: 9 - 10 Uhr</a:t>
            </a:r>
          </a:p>
          <a:p>
            <a:r>
              <a:rPr lang="de-DE" dirty="0"/>
              <a:t>Tel: 08151 - 148 778 43</a:t>
            </a:r>
          </a:p>
          <a:p>
            <a:r>
              <a:rPr lang="de-DE" dirty="0"/>
              <a:t>Mobil: 0176 - 148 090 33</a:t>
            </a:r>
          </a:p>
          <a:p>
            <a:r>
              <a:rPr lang="de-DE" dirty="0">
                <a:hlinkClick r:id="rId2"/>
              </a:rPr>
              <a:t>e-andrea.bachmaier@lra-starnberg.de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Claudia Weberpals (Schulpsychologin)</a:t>
            </a:r>
            <a:endParaRPr lang="de-DE" dirty="0"/>
          </a:p>
          <a:p>
            <a:r>
              <a:rPr lang="de-DE" dirty="0"/>
              <a:t>Dienstag: 13 - 14 Uhr</a:t>
            </a:r>
          </a:p>
          <a:p>
            <a:r>
              <a:rPr lang="de-DE" dirty="0"/>
              <a:t>Mobil: 0170 - 360 534 0</a:t>
            </a:r>
          </a:p>
          <a:p>
            <a:r>
              <a:rPr lang="de-DE" dirty="0"/>
              <a:t>Tel: 089 - 452 084 91</a:t>
            </a:r>
          </a:p>
          <a:p>
            <a:r>
              <a:rPr lang="de-DE" dirty="0">
                <a:hlinkClick r:id="rId3"/>
              </a:rPr>
              <a:t>claudia.weberpals@gsstd.gauting.de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Kontaktdaten finden Sie auch auf unserer Homepage unter der Rubrik </a:t>
            </a:r>
            <a:r>
              <a:rPr lang="de-DE" b="1" dirty="0"/>
              <a:t>Schulberatung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0979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4" descr="Ein Bild, das Strichzeichnung, Vektorgrafiken enthält.&#10;&#10;Automatisch generierte Beschreibung">
            <a:extLst>
              <a:ext uri="{FF2B5EF4-FFF2-40B4-BE49-F238E27FC236}">
                <a16:creationId xmlns:a16="http://schemas.microsoft.com/office/drawing/2014/main" id="{51D69B41-421A-425E-B821-A01812AF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86" r="7986"/>
          <a:stretch>
            <a:fillRect/>
          </a:stretch>
        </p:blipFill>
        <p:spPr>
          <a:xfrm>
            <a:off x="2997059" y="973067"/>
            <a:ext cx="6054725" cy="4541838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B39A422C-EE52-4340-8D26-55F9A01141F9}"/>
              </a:ext>
            </a:extLst>
          </p:cNvPr>
          <p:cNvSpPr txBox="1">
            <a:spLocks/>
          </p:cNvSpPr>
          <p:nvPr/>
        </p:nvSpPr>
        <p:spPr>
          <a:xfrm>
            <a:off x="3168508" y="390441"/>
            <a:ext cx="5711825" cy="895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700" dirty="0">
                <a:latin typeface="Arial" panose="020B0604020202020204" pitchFamily="34" charset="0"/>
                <a:cs typeface="Arial" panose="020B0604020202020204" pitchFamily="34" charset="0"/>
              </a:rPr>
              <a:t>Wir wünschen Ihnen und Ihrem Kind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FF812AFE-258A-4F2F-ADFF-02C679887740}"/>
              </a:ext>
            </a:extLst>
          </p:cNvPr>
          <p:cNvSpPr txBox="1">
            <a:spLocks/>
          </p:cNvSpPr>
          <p:nvPr/>
        </p:nvSpPr>
        <p:spPr>
          <a:xfrm>
            <a:off x="2997059" y="5618233"/>
            <a:ext cx="6054725" cy="53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altLang="de-DE" sz="2700" dirty="0">
                <a:latin typeface="Arial" panose="020B0604020202020204" pitchFamily="34" charset="0"/>
                <a:cs typeface="Arial" panose="020B0604020202020204" pitchFamily="34" charset="0"/>
              </a:rPr>
              <a:t>einen guten Start an der GS Weßling!</a:t>
            </a:r>
          </a:p>
        </p:txBody>
      </p:sp>
    </p:spTree>
    <p:extLst>
      <p:ext uri="{BB962C8B-B14F-4D97-AF65-F5344CB8AC3E}">
        <p14:creationId xmlns:p14="http://schemas.microsoft.com/office/powerpoint/2010/main" val="399374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E3C25-5BF3-439B-8217-3BDB8CC1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85" y="179008"/>
            <a:ext cx="10515600" cy="1325563"/>
          </a:xfrm>
        </p:spPr>
        <p:txBody>
          <a:bodyPr/>
          <a:lstStyle/>
          <a:p>
            <a:r>
              <a:rPr lang="de-DE" b="1" dirty="0"/>
              <a:t>Informationen zur Schulwegsicherheit</a:t>
            </a: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A19D9F4A-685F-41AE-BF98-40A9EF608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99" y="1612562"/>
            <a:ext cx="3058268" cy="411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774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Hort und Mittagsbetreuung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Herr Klinke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831850" y="687198"/>
            <a:ext cx="5580258" cy="1689100"/>
            <a:chOff x="707830" y="376040"/>
            <a:chExt cx="5580258" cy="168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E805A5E-5D82-44B9-93CF-5DC2AA8F3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900" y="376040"/>
              <a:ext cx="2389188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1">
              <a:extLst>
                <a:ext uri="{FF2B5EF4-FFF2-40B4-BE49-F238E27FC236}">
                  <a16:creationId xmlns:a16="http://schemas.microsoft.com/office/drawing/2014/main" id="{F53D61AD-4F56-466D-A8E1-0F3F85F9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088" y="382390"/>
              <a:ext cx="152400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BE08FF6-7342-42BE-BC89-FCD33147E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830" y="382390"/>
              <a:ext cx="166707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643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>
            <a:extLst>
              <a:ext uri="{FF2B5EF4-FFF2-40B4-BE49-F238E27FC236}">
                <a16:creationId xmlns:a16="http://schemas.microsoft.com/office/drawing/2014/main" id="{46688299-76E7-4585-B953-33DD143F2F9C}"/>
              </a:ext>
            </a:extLst>
          </p:cNvPr>
          <p:cNvSpPr txBox="1">
            <a:spLocks/>
          </p:cNvSpPr>
          <p:nvPr/>
        </p:nvSpPr>
        <p:spPr>
          <a:xfrm>
            <a:off x="2895600" y="4596950"/>
            <a:ext cx="64008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6000" dirty="0"/>
              <a:t>Villa Kunterbunt/ Bienenstock</a:t>
            </a: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8BFF46AE-BA01-4369-ADB1-5870F5A96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2" y="2861336"/>
            <a:ext cx="237199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1E805A5E-5D82-44B9-93CF-5DC2AA8F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31" y="530586"/>
            <a:ext cx="23891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">
            <a:extLst>
              <a:ext uri="{FF2B5EF4-FFF2-40B4-BE49-F238E27FC236}">
                <a16:creationId xmlns:a16="http://schemas.microsoft.com/office/drawing/2014/main" id="{F53D61AD-4F56-466D-A8E1-0F3F85F9A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22287"/>
            <a:ext cx="1524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866846B9-F6D2-45D6-8A1B-3DF2D251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13" y="2493036"/>
            <a:ext cx="2062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</a:rPr>
              <a:t>Frau Ferst</a:t>
            </a:r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EBE08FF6-7342-42BE-BC89-FCD33147E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2" y="68263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40F00D81-DA35-46DF-A193-1DED0AE7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62" y="1656591"/>
            <a:ext cx="1873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</a:rPr>
              <a:t>Herr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</a:rPr>
              <a:t>Michael Klinke</a:t>
            </a: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A9C46B0B-856F-487B-93CF-03E54DC02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92" y="2355567"/>
            <a:ext cx="237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</a:rPr>
              <a:t>Frau Müller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580" y="2861336"/>
            <a:ext cx="2371995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3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FB324B0-F52F-47AE-B4EE-DE555919E7A8}"/>
              </a:ext>
            </a:extLst>
          </p:cNvPr>
          <p:cNvSpPr txBox="1">
            <a:spLocks/>
          </p:cNvSpPr>
          <p:nvPr/>
        </p:nvSpPr>
        <p:spPr>
          <a:xfrm>
            <a:off x="1241018" y="2157413"/>
            <a:ext cx="4040188" cy="3951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b="1"/>
              <a:t>    Angebot</a:t>
            </a:r>
            <a:r>
              <a:rPr lang="de-DE"/>
              <a:t>:</a:t>
            </a:r>
          </a:p>
          <a:p>
            <a:pPr>
              <a:defRPr/>
            </a:pPr>
            <a:r>
              <a:rPr lang="de-DE" sz="2000"/>
              <a:t>warmes Mittagessen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qualifizierte Hausaufgabenbetreuung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Spiel-und Freizeitgestaltung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Hort AG’s z.B. Musik,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Bewegung, Gesundheit,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Naturerfahrungen,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„Haus der kleinen Forscher“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</a:t>
            </a:r>
          </a:p>
          <a:p>
            <a:pPr>
              <a:defRPr/>
            </a:pPr>
            <a:r>
              <a:rPr lang="de-DE" sz="2000"/>
              <a:t>Ferienbetreuung in allen Ferien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außer Sommer und Weihnachten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      (Schließung jeweils 2 Wochen)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000"/>
              <a:t> </a:t>
            </a:r>
          </a:p>
          <a:p>
            <a:pPr>
              <a:defRPr/>
            </a:pPr>
            <a:endParaRPr lang="de-DE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32F1D90B-BC33-4318-B37B-2313D9D9B104}"/>
              </a:ext>
            </a:extLst>
          </p:cNvPr>
          <p:cNvSpPr txBox="1">
            <a:spLocks/>
          </p:cNvSpPr>
          <p:nvPr/>
        </p:nvSpPr>
        <p:spPr>
          <a:xfrm>
            <a:off x="6910795" y="2174875"/>
            <a:ext cx="4041775" cy="3951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200" b="1"/>
              <a:t>Angebot: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900"/>
              <a:t>Warmes Mittagessen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900"/>
              <a:t>(Möglichkeit zu) Hausaufgaben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900"/>
              <a:t>Freispiel und Bewegung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900"/>
              <a:t>Kreativangebote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90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900"/>
              <a:t>Partielle Ferienangebote</a:t>
            </a:r>
            <a:endParaRPr lang="de-DE" sz="19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35C3ABC-DD4F-4FE2-872F-84B32D84B5A8}"/>
              </a:ext>
            </a:extLst>
          </p:cNvPr>
          <p:cNvSpPr txBox="1">
            <a:spLocks/>
          </p:cNvSpPr>
          <p:nvPr/>
        </p:nvSpPr>
        <p:spPr>
          <a:xfrm>
            <a:off x="3846851" y="309732"/>
            <a:ext cx="8229600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/>
              <a:t>Was wird gemacht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93F9E77-2658-4F3C-8114-05048ADD8940}"/>
              </a:ext>
            </a:extLst>
          </p:cNvPr>
          <p:cNvSpPr txBox="1">
            <a:spLocks/>
          </p:cNvSpPr>
          <p:nvPr/>
        </p:nvSpPr>
        <p:spPr>
          <a:xfrm>
            <a:off x="2787707" y="1547813"/>
            <a:ext cx="4040188" cy="60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dirty="0"/>
              <a:t>Hort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F2E8D80-0E71-458A-943A-507B189D030D}"/>
              </a:ext>
            </a:extLst>
          </p:cNvPr>
          <p:cNvSpPr txBox="1">
            <a:spLocks/>
          </p:cNvSpPr>
          <p:nvPr/>
        </p:nvSpPr>
        <p:spPr>
          <a:xfrm>
            <a:off x="7237651" y="1600874"/>
            <a:ext cx="4041775" cy="60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dirty="0"/>
              <a:t>Mittagsbetreuung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841ED556-17CB-4C0A-BE7B-CCA5CE37A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18" y="720158"/>
            <a:ext cx="11953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6">
            <a:extLst>
              <a:ext uri="{FF2B5EF4-FFF2-40B4-BE49-F238E27FC236}">
                <a16:creationId xmlns:a16="http://schemas.microsoft.com/office/drawing/2014/main" id="{23A7015E-7858-4329-A338-CBAC1D21A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2" y="634087"/>
            <a:ext cx="8763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479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F30B31E-CF4E-4C5F-9B27-610339914967}"/>
              </a:ext>
            </a:extLst>
          </p:cNvPr>
          <p:cNvSpPr txBox="1">
            <a:spLocks/>
          </p:cNvSpPr>
          <p:nvPr/>
        </p:nvSpPr>
        <p:spPr>
          <a:xfrm>
            <a:off x="1981200" y="323681"/>
            <a:ext cx="8229600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 dirty="0"/>
              <a:t> Rahmenbedingungen/ Öffnungszeiten</a:t>
            </a: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24917415-1458-459B-8CD9-0C35C4F20BC8}"/>
              </a:ext>
            </a:extLst>
          </p:cNvPr>
          <p:cNvSpPr txBox="1">
            <a:spLocks/>
          </p:cNvSpPr>
          <p:nvPr/>
        </p:nvSpPr>
        <p:spPr>
          <a:xfrm>
            <a:off x="1217613" y="2148576"/>
            <a:ext cx="4040188" cy="3951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Montag – Donnerstag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11:00 – 17:30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Freitag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11:00 – 16:30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In den </a:t>
            </a:r>
            <a:r>
              <a:rPr lang="de-DE" sz="1800" b="1" dirty="0"/>
              <a:t>Ferien</a:t>
            </a:r>
            <a:r>
              <a:rPr lang="de-DE" sz="1800" dirty="0"/>
              <a:t> geöffnet </a:t>
            </a:r>
            <a:r>
              <a:rPr lang="de-DE" sz="1800" b="1" dirty="0"/>
              <a:t>ab</a:t>
            </a:r>
            <a:r>
              <a:rPr lang="de-DE" sz="1800" dirty="0"/>
              <a:t> </a:t>
            </a:r>
            <a:r>
              <a:rPr lang="de-DE" sz="1800" b="1" dirty="0"/>
              <a:t>7:30 Uhr.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Kernzeit: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Montag – Donnerstag 13:00 – 16:00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Freitag 		  13:00 – 15:30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Abholung: 	ab 16:00 Uhr möglich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Kernzeit Ferien: 	  </a:t>
            </a:r>
            <a:r>
              <a:rPr lang="de-DE" sz="1800" dirty="0"/>
              <a:t>10:00 – 15:00 Uhr</a:t>
            </a: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F78F5D93-CE4B-4F81-BF20-B4A98CDA4BDF}"/>
              </a:ext>
            </a:extLst>
          </p:cNvPr>
          <p:cNvSpPr txBox="1">
            <a:spLocks/>
          </p:cNvSpPr>
          <p:nvPr/>
        </p:nvSpPr>
        <p:spPr>
          <a:xfrm>
            <a:off x="6999807" y="2148576"/>
            <a:ext cx="4407999" cy="3951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Montag - Donnerstag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11:00-16:00 Uhr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Freitag</a:t>
            </a:r>
            <a:r>
              <a:rPr lang="de-DE" sz="1800" dirty="0"/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11:00-15:00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In den </a:t>
            </a:r>
            <a:r>
              <a:rPr lang="de-DE" sz="1800" b="1" dirty="0"/>
              <a:t>Ferien</a:t>
            </a:r>
            <a:r>
              <a:rPr lang="de-DE" sz="1800" dirty="0"/>
              <a:t> geöffnet </a:t>
            </a:r>
            <a:r>
              <a:rPr lang="de-DE" sz="1800" b="1" dirty="0"/>
              <a:t>ab 8:00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Kernzeit: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Montag – Freitag:  		– 14:00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Abholung: 		um 14:00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			um 15:00 Uhr, 			danach flexibel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b="1" dirty="0"/>
              <a:t>Kernzeit Ferien: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1800" dirty="0"/>
              <a:t>			8:30 – 14.00 Uhr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A358A36-B2DE-4C15-A473-9A728BA21E75}"/>
              </a:ext>
            </a:extLst>
          </p:cNvPr>
          <p:cNvSpPr txBox="1">
            <a:spLocks/>
          </p:cNvSpPr>
          <p:nvPr/>
        </p:nvSpPr>
        <p:spPr>
          <a:xfrm>
            <a:off x="1202104" y="1547742"/>
            <a:ext cx="4040188" cy="60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altLang="de-DE" sz="3200" dirty="0"/>
              <a:t>Hort 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DDB6AA8B-0FDA-4BC3-BEB2-E4BB371871BC}"/>
              </a:ext>
            </a:extLst>
          </p:cNvPr>
          <p:cNvSpPr txBox="1">
            <a:spLocks/>
          </p:cNvSpPr>
          <p:nvPr/>
        </p:nvSpPr>
        <p:spPr>
          <a:xfrm>
            <a:off x="6984298" y="1600200"/>
            <a:ext cx="4041775" cy="60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altLang="de-DE" sz="3200" dirty="0"/>
              <a:t>Mittagsbetreuung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FA3C81A7-FC6C-4AEF-B998-A31C4335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902" y="2210392"/>
            <a:ext cx="9350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5">
            <a:extLst>
              <a:ext uri="{FF2B5EF4-FFF2-40B4-BE49-F238E27FC236}">
                <a16:creationId xmlns:a16="http://schemas.microsoft.com/office/drawing/2014/main" id="{D3979C4E-CBA7-412A-90CE-D39D6419E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01" y="2209800"/>
            <a:ext cx="11953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08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6">
            <a:extLst>
              <a:ext uri="{FF2B5EF4-FFF2-40B4-BE49-F238E27FC236}">
                <a16:creationId xmlns:a16="http://schemas.microsoft.com/office/drawing/2014/main" id="{544088AD-4FB3-4D46-8F42-A42F6B977B47}"/>
              </a:ext>
            </a:extLst>
          </p:cNvPr>
          <p:cNvSpPr txBox="1">
            <a:spLocks/>
          </p:cNvSpPr>
          <p:nvPr/>
        </p:nvSpPr>
        <p:spPr>
          <a:xfrm>
            <a:off x="1800478" y="445062"/>
            <a:ext cx="8229600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/>
              <a:t>Mindestbuchung/      </a:t>
            </a:r>
            <a:br>
              <a:rPr lang="de-DE" b="1"/>
            </a:br>
            <a:r>
              <a:rPr lang="de-DE" b="1"/>
              <a:t> Schließzeiten</a:t>
            </a:r>
            <a:endParaRPr lang="de-DE" b="1" dirty="0"/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E917CFEF-25CD-4E8F-B397-3A24AAB44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78" y="822887"/>
            <a:ext cx="11953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">
            <a:extLst>
              <a:ext uri="{FF2B5EF4-FFF2-40B4-BE49-F238E27FC236}">
                <a16:creationId xmlns:a16="http://schemas.microsoft.com/office/drawing/2014/main" id="{CB87CE38-7791-426A-9D67-17518412D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014" y="611834"/>
            <a:ext cx="939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E7E76377-65F9-4D64-A3E3-987F52A76676}"/>
              </a:ext>
            </a:extLst>
          </p:cNvPr>
          <p:cNvSpPr txBox="1">
            <a:spLocks/>
          </p:cNvSpPr>
          <p:nvPr/>
        </p:nvSpPr>
        <p:spPr>
          <a:xfrm>
            <a:off x="533555" y="1836878"/>
            <a:ext cx="4038600" cy="452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200" dirty="0"/>
              <a:t>Mind. 12 Stunden pro Woche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22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200" b="1" dirty="0"/>
              <a:t>Schließzeiten:</a:t>
            </a:r>
          </a:p>
          <a:p>
            <a:pPr>
              <a:defRPr/>
            </a:pPr>
            <a:r>
              <a:rPr lang="de-DE" sz="2200" dirty="0"/>
              <a:t>Bis zu 30 Tage im Jahr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sz="2200" dirty="0"/>
              <a:t>      + ggf. 5 Fortbildungstage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24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290F9A45-F4AB-4C90-94AE-1749B308CB1C}"/>
              </a:ext>
            </a:extLst>
          </p:cNvPr>
          <p:cNvSpPr txBox="1">
            <a:spLocks/>
          </p:cNvSpPr>
          <p:nvPr/>
        </p:nvSpPr>
        <p:spPr>
          <a:xfrm>
            <a:off x="7619847" y="1836878"/>
            <a:ext cx="4038600" cy="4525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Mind. 2 Tage pro Woche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/>
              <a:t>     </a:t>
            </a:r>
            <a:endParaRPr lang="de-DE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b="1" dirty="0"/>
              <a:t>Schließzeiten:</a:t>
            </a:r>
          </a:p>
          <a:p>
            <a:pPr>
              <a:defRPr/>
            </a:pPr>
            <a:r>
              <a:rPr lang="de-DE" u="sng" dirty="0"/>
              <a:t>Alle Ferien geschlossen bis auf: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/>
              <a:t>	1 Osterwoche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/>
              <a:t>	1 Pfingstwoche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/>
              <a:t>	1. + 2. Sommerwoche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/>
              <a:t>Die Ferienangebote finden statt, sofern sich genügend Kinder dafür anmelden</a:t>
            </a:r>
          </a:p>
        </p:txBody>
      </p:sp>
    </p:spTree>
    <p:extLst>
      <p:ext uri="{BB962C8B-B14F-4D97-AF65-F5344CB8AC3E}">
        <p14:creationId xmlns:p14="http://schemas.microsoft.com/office/powerpoint/2010/main" val="1918512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416A3FB0-320A-4D4B-91F2-79114EE9303D}"/>
              </a:ext>
            </a:extLst>
          </p:cNvPr>
          <p:cNvSpPr txBox="1">
            <a:spLocks/>
          </p:cNvSpPr>
          <p:nvPr/>
        </p:nvSpPr>
        <p:spPr>
          <a:xfrm>
            <a:off x="1881398" y="453154"/>
            <a:ext cx="8229600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/>
              <a:t>Finanzierung/ </a:t>
            </a:r>
            <a:br>
              <a:rPr lang="de-DE" b="1"/>
            </a:br>
            <a:r>
              <a:rPr lang="de-DE" b="1"/>
              <a:t>Personal</a:t>
            </a:r>
            <a:endParaRPr lang="de-DE" b="1" dirty="0"/>
          </a:p>
        </p:txBody>
      </p:sp>
      <p:pic>
        <p:nvPicPr>
          <p:cNvPr id="3" name="Grafik 12">
            <a:extLst>
              <a:ext uri="{FF2B5EF4-FFF2-40B4-BE49-F238E27FC236}">
                <a16:creationId xmlns:a16="http://schemas.microsoft.com/office/drawing/2014/main" id="{0401872A-812F-4456-AFA0-FDB3AFAF2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83" y="830979"/>
            <a:ext cx="11953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">
            <a:extLst>
              <a:ext uri="{FF2B5EF4-FFF2-40B4-BE49-F238E27FC236}">
                <a16:creationId xmlns:a16="http://schemas.microsoft.com/office/drawing/2014/main" id="{02FAFFAC-86DA-4263-9869-29C01371C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02" y="561905"/>
            <a:ext cx="9382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10">
            <a:extLst>
              <a:ext uri="{FF2B5EF4-FFF2-40B4-BE49-F238E27FC236}">
                <a16:creationId xmlns:a16="http://schemas.microsoft.com/office/drawing/2014/main" id="{6C63936E-E1ED-4A84-93B1-A92A26564610}"/>
              </a:ext>
            </a:extLst>
          </p:cNvPr>
          <p:cNvSpPr txBox="1">
            <a:spLocks/>
          </p:cNvSpPr>
          <p:nvPr/>
        </p:nvSpPr>
        <p:spPr>
          <a:xfrm>
            <a:off x="1282588" y="1770133"/>
            <a:ext cx="4038600" cy="4525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Sozialministerium </a:t>
            </a:r>
          </a:p>
          <a:p>
            <a:pPr>
              <a:defRPr/>
            </a:pPr>
            <a:r>
              <a:rPr lang="de-DE"/>
              <a:t>BayKiBiG (Bayerisches Kinderbildungs – und Betreuungsgesetz) </a:t>
            </a:r>
          </a:p>
          <a:p>
            <a:pPr>
              <a:defRPr/>
            </a:pPr>
            <a:r>
              <a:rPr lang="de-DE"/>
              <a:t>BEP (Bayerischer Bildungs- und Erziehungsplan)</a:t>
            </a:r>
          </a:p>
          <a:p>
            <a:pPr>
              <a:defRPr/>
            </a:pPr>
            <a:r>
              <a:rPr lang="de-DE"/>
              <a:t>Pädagogische Fach- und Ergänzungskräfte</a:t>
            </a:r>
            <a:endParaRPr lang="de-DE" dirty="0"/>
          </a:p>
        </p:txBody>
      </p:sp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BF7DC01E-A5E2-4847-B318-65A88D1FC363}"/>
              </a:ext>
            </a:extLst>
          </p:cNvPr>
          <p:cNvSpPr txBox="1">
            <a:spLocks/>
          </p:cNvSpPr>
          <p:nvPr/>
        </p:nvSpPr>
        <p:spPr>
          <a:xfrm>
            <a:off x="6671208" y="1770132"/>
            <a:ext cx="4038600" cy="4525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Kultusministerium </a:t>
            </a:r>
          </a:p>
          <a:p>
            <a:pPr>
              <a:defRPr/>
            </a:pPr>
            <a:r>
              <a:rPr lang="de-DE" dirty="0"/>
              <a:t>Schulamt 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</a:rPr>
              <a:t>Kein</a:t>
            </a:r>
            <a:r>
              <a:rPr lang="de-DE" dirty="0">
                <a:solidFill>
                  <a:srgbClr val="FF0000"/>
                </a:solidFill>
              </a:rPr>
              <a:t> Bildungs- und Erziehungsauftrag/ nur Betreuung</a:t>
            </a:r>
          </a:p>
          <a:p>
            <a:pPr>
              <a:defRPr/>
            </a:pPr>
            <a:r>
              <a:rPr lang="de-DE" dirty="0"/>
              <a:t>Fachfremdes Personal</a:t>
            </a:r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123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BD365-8782-4692-ACDB-7E45EE698F17}"/>
              </a:ext>
            </a:extLst>
          </p:cNvPr>
          <p:cNvSpPr txBox="1">
            <a:spLocks/>
          </p:cNvSpPr>
          <p:nvPr/>
        </p:nvSpPr>
        <p:spPr>
          <a:xfrm>
            <a:off x="1981200" y="623087"/>
            <a:ext cx="8229600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b="1"/>
              <a:t>Anmeldeverfahren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840120-E91C-4706-AD8C-5EBF061F3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5" y="301387"/>
            <a:ext cx="13223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E9C7C06-ED1A-44A8-950B-E5E536E4EA66}"/>
              </a:ext>
            </a:extLst>
          </p:cNvPr>
          <p:cNvSpPr txBox="1">
            <a:spLocks/>
          </p:cNvSpPr>
          <p:nvPr/>
        </p:nvSpPr>
        <p:spPr>
          <a:xfrm>
            <a:off x="683581" y="1708950"/>
            <a:ext cx="10813002" cy="4525963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400" b="1" dirty="0"/>
              <a:t>Anmeldezeitraum: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dirty="0"/>
              <a:t>05. – 26.02.2024 ONLINE über die Homepage der Gemeinde: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dirty="0"/>
              <a:t>www.gemeinde-wessling.de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b="1" dirty="0"/>
              <a:t>Tag der offenen Tür</a:t>
            </a:r>
            <a:r>
              <a:rPr lang="de-DE" sz="6400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dirty="0"/>
              <a:t>Villa Kunterbunt, Hochstadt: 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dirty="0"/>
              <a:t>Freitag, 		09.02.24, 		15:00 -16:30 Uhr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dirty="0"/>
              <a:t>Mittagsbetreuung Bienenstock: 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6400" dirty="0"/>
              <a:t>Dienstag, 		06.02.24, 	 	15:00 - 17:00 Uhr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6400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9919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75EFFEF-A309-4E95-86D0-C851AA4C6E1D}"/>
              </a:ext>
            </a:extLst>
          </p:cNvPr>
          <p:cNvSpPr/>
          <p:nvPr/>
        </p:nvSpPr>
        <p:spPr>
          <a:xfrm>
            <a:off x="594804" y="1166842"/>
            <a:ext cx="1075085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Letzter Tag der Anmeldung:</a:t>
            </a:r>
          </a:p>
          <a:p>
            <a:r>
              <a:rPr lang="de-DE" sz="2800" dirty="0"/>
              <a:t>Freitag 26. Februar 2024</a:t>
            </a:r>
          </a:p>
          <a:p>
            <a:endParaRPr lang="de-DE" sz="2800" dirty="0"/>
          </a:p>
          <a:p>
            <a:r>
              <a:rPr lang="de-DE" sz="2800" b="1" dirty="0"/>
              <a:t>Zu- bzw. Absagen: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Bis Mitte Mai per Mail im Postfach des Bürgerportals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bei Platzzusage des Trägers: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/>
              <a:t>bitte innerhalb von 14 Tagen Rückmeldung bezüglich Annahme des Platzes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0927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457DB5CC-374D-4950-A612-A171F7FCB96A}"/>
              </a:ext>
            </a:extLst>
          </p:cNvPr>
          <p:cNvSpPr txBox="1">
            <a:spLocks/>
          </p:cNvSpPr>
          <p:nvPr/>
        </p:nvSpPr>
        <p:spPr>
          <a:xfrm>
            <a:off x="1687190" y="460755"/>
            <a:ext cx="8229600" cy="17859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000" b="1"/>
              <a:t>Hort oder Mittagsbetreuung?</a:t>
            </a:r>
            <a:endParaRPr lang="de-DE" sz="4000" b="1" dirty="0"/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2A2FE62D-C62B-42EE-B764-4453B04B9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6" y="317915"/>
            <a:ext cx="11239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01CC49E4-1E0A-496C-AFBE-0537E0690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684" y="196471"/>
            <a:ext cx="9382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4E6082AE-2804-4824-9D42-5FE3280CB2D1}"/>
              </a:ext>
            </a:extLst>
          </p:cNvPr>
          <p:cNvSpPr txBox="1">
            <a:spLocks/>
          </p:cNvSpPr>
          <p:nvPr/>
        </p:nvSpPr>
        <p:spPr>
          <a:xfrm>
            <a:off x="539750" y="1353722"/>
            <a:ext cx="10821468" cy="497424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Bitte überlegen Sie gut, welche Einrichtung für Ihr Kind die Richtige ist.</a:t>
            </a:r>
          </a:p>
          <a:p>
            <a:pPr>
              <a:defRPr/>
            </a:pPr>
            <a:r>
              <a:rPr lang="de-DE" dirty="0"/>
              <a:t>Welchen Bedarf an Betreuungszeit haben Sie?</a:t>
            </a:r>
          </a:p>
          <a:p>
            <a:pPr>
              <a:defRPr/>
            </a:pPr>
            <a:r>
              <a:rPr lang="de-DE" dirty="0"/>
              <a:t>Wie flexibel sollte die Betreuungszeit für Sie sein?</a:t>
            </a:r>
          </a:p>
          <a:p>
            <a:pPr>
              <a:defRPr/>
            </a:pPr>
            <a:r>
              <a:rPr lang="de-DE" dirty="0"/>
              <a:t>Welche Angebote sollte die Einrichtung haben?</a:t>
            </a:r>
          </a:p>
          <a:p>
            <a:pPr>
              <a:defRPr/>
            </a:pPr>
            <a:r>
              <a:rPr lang="de-DE" dirty="0"/>
              <a:t>Benötigt mein Kind intensivere, pädagogische Betreuung und Förderung?</a:t>
            </a:r>
          </a:p>
          <a:p>
            <a:pPr>
              <a:defRPr/>
            </a:pPr>
            <a:r>
              <a:rPr lang="de-DE" dirty="0"/>
              <a:t>Benötige ich zuverlässige Betreuung in den Ferien?</a:t>
            </a:r>
          </a:p>
          <a:p>
            <a:pPr>
              <a:defRPr/>
            </a:pPr>
            <a:r>
              <a:rPr lang="de-DE" dirty="0"/>
              <a:t>Welche Betreuungskosten erwarten mich?</a:t>
            </a:r>
          </a:p>
          <a:p>
            <a:pPr>
              <a:defRPr/>
            </a:pPr>
            <a:r>
              <a:rPr lang="de-DE" dirty="0"/>
              <a:t>Kann ich die Abholung in Hochstadt bzw. Weßling gewährleisten?</a:t>
            </a:r>
          </a:p>
          <a:p>
            <a:pPr>
              <a:defRPr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rgbClr val="C00000"/>
                </a:solidFill>
              </a:rPr>
              <a:t>Bitte bedenken Sie, dass aus pädagogischen Gründen in der Regel </a:t>
            </a:r>
            <a:r>
              <a:rPr lang="de-DE" b="1" u="sng" dirty="0">
                <a:solidFill>
                  <a:srgbClr val="C00000"/>
                </a:solidFill>
              </a:rPr>
              <a:t>kein Wechsel</a:t>
            </a:r>
            <a:r>
              <a:rPr lang="de-DE" b="1" dirty="0">
                <a:solidFill>
                  <a:srgbClr val="C00000"/>
                </a:solidFill>
              </a:rPr>
              <a:t> zwischen den Einrichtungen möglich ist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rgbClr val="C00000"/>
                </a:solidFill>
              </a:rPr>
              <a:t>und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rgbClr val="C00000"/>
                </a:solidFill>
              </a:rPr>
              <a:t>eine Kündigung lt. Satzung in der Regel nur </a:t>
            </a:r>
            <a:r>
              <a:rPr lang="de-DE" b="1" u="sng" dirty="0">
                <a:solidFill>
                  <a:srgbClr val="C00000"/>
                </a:solidFill>
              </a:rPr>
              <a:t>zum Ende </a:t>
            </a:r>
            <a:r>
              <a:rPr lang="de-DE" b="1" dirty="0">
                <a:solidFill>
                  <a:srgbClr val="C00000"/>
                </a:solidFill>
              </a:rPr>
              <a:t>eines Betreuungsjahres möglich ist. Ausnahmen sind zwingende Gründe, wie Umzug, Notlagen, Krankheit </a:t>
            </a:r>
            <a:r>
              <a:rPr lang="de-DE" b="1" dirty="0" err="1">
                <a:solidFill>
                  <a:srgbClr val="C00000"/>
                </a:solidFill>
              </a:rPr>
              <a:t>oä</a:t>
            </a:r>
            <a:r>
              <a:rPr lang="de-DE" b="1" dirty="0">
                <a:solidFill>
                  <a:srgbClr val="C00000"/>
                </a:solidFill>
              </a:rPr>
              <a:t>., die nachgewiesen werden müssen.</a:t>
            </a:r>
          </a:p>
        </p:txBody>
      </p:sp>
    </p:spTree>
    <p:extLst>
      <p:ext uri="{BB962C8B-B14F-4D97-AF65-F5344CB8AC3E}">
        <p14:creationId xmlns:p14="http://schemas.microsoft.com/office/powerpoint/2010/main" val="3628280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18D1D865-699E-442D-BDD4-E76BA98BABD3}"/>
              </a:ext>
            </a:extLst>
          </p:cNvPr>
          <p:cNvSpPr txBox="1">
            <a:spLocks/>
          </p:cNvSpPr>
          <p:nvPr/>
        </p:nvSpPr>
        <p:spPr>
          <a:xfrm>
            <a:off x="1905675" y="642637"/>
            <a:ext cx="8229600" cy="22177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8000" b="1" dirty="0"/>
              <a:t>Herzlichen Dank!</a:t>
            </a:r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E8FBFC67-1B00-4811-B38F-ED8B6ACF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66" y="2918036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">
            <a:extLst>
              <a:ext uri="{FF2B5EF4-FFF2-40B4-BE49-F238E27FC236}">
                <a16:creationId xmlns:a16="http://schemas.microsoft.com/office/drawing/2014/main" id="{69E3D33C-7B54-4FCE-AFDF-C134B9B16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80" y="2857711"/>
            <a:ext cx="9382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27F9B431-A953-4F00-944C-73EE01E8012E}"/>
              </a:ext>
            </a:extLst>
          </p:cNvPr>
          <p:cNvSpPr txBox="1">
            <a:spLocks/>
          </p:cNvSpPr>
          <p:nvPr/>
        </p:nvSpPr>
        <p:spPr>
          <a:xfrm>
            <a:off x="1905675" y="3997627"/>
            <a:ext cx="8229600" cy="2481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altLang="de-DE" dirty="0"/>
              <a:t>Frau Müller                                  Frau Ferst</a:t>
            </a:r>
          </a:p>
          <a:p>
            <a:pPr marL="0" indent="0" algn="ctr">
              <a:buNone/>
            </a:pPr>
            <a:r>
              <a:rPr lang="de-DE" sz="1600" dirty="0"/>
              <a:t>leitung@kinderhaus-hochstadt.de      mittagsbetreuung@wessling-am-see.de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altLang="de-DE" dirty="0"/>
              <a:t> 08153/ 916404                            08153/ 8892877</a:t>
            </a:r>
          </a:p>
        </p:txBody>
      </p:sp>
    </p:spTree>
    <p:extLst>
      <p:ext uri="{BB962C8B-B14F-4D97-AF65-F5344CB8AC3E}">
        <p14:creationId xmlns:p14="http://schemas.microsoft.com/office/powerpoint/2010/main" val="373183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161780"/>
            <a:ext cx="8768430" cy="62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00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Elternbeirat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Frau Wagner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448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D9FE6CD-CA24-4226-BF7F-09EAA4C59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706" y="676163"/>
            <a:ext cx="65532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de-DE" altLang="de-DE" sz="2800" b="1" dirty="0">
                <a:solidFill>
                  <a:schemeClr val="tx1"/>
                </a:solidFill>
                <a:latin typeface="Arial" panose="020B0604020202020204" pitchFamily="34" charset="0"/>
              </a:rPr>
              <a:t>Elternbeirat und Klassenelternsprecher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de-DE" altLang="de-DE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Engagement  für unsere Kinder!</a:t>
            </a: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1D7E6020-7F58-4173-9AAB-E5E2FCF7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70" y="2464228"/>
            <a:ext cx="7663845" cy="371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255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7802" y="4690872"/>
            <a:ext cx="10887102" cy="1500187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Anne Sigl, Susanne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Keydel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Verena </a:t>
            </a:r>
            <a:r>
              <a:rPr lang="de-DE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Clauss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                        Jenny Wolfsberger, Lena Wellensiek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02" y="548182"/>
            <a:ext cx="4811142" cy="42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3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2" y="246942"/>
            <a:ext cx="1859611" cy="163806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550793" y="1604500"/>
            <a:ext cx="493776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39901"/>
                </a:solidFill>
              </a:rPr>
              <a:t>WAS WIR </a:t>
            </a:r>
            <a:r>
              <a:rPr lang="de-DE" sz="2400" b="1" dirty="0">
                <a:solidFill>
                  <a:srgbClr val="8B8629"/>
                </a:solidFill>
              </a:rPr>
              <a:t>TUN:</a:t>
            </a:r>
          </a:p>
          <a:p>
            <a:endParaRPr lang="de-DE" sz="1300" dirty="0"/>
          </a:p>
          <a:p>
            <a:r>
              <a:rPr lang="de-DE" sz="1600" dirty="0"/>
              <a:t>Wir wollen in die Stärken der Kinder investieren – in ihr Selbstvertrauen und ihr Selbstwertgefühl, in ihre Fähigkeiten und soziale Kompetenzen, in die schulische Umgebung und in ihr Leben im und mit dem Heimatort</a:t>
            </a:r>
            <a:r>
              <a:rPr lang="de-DE" sz="1400" dirty="0"/>
              <a:t>.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341698" y="730658"/>
            <a:ext cx="420909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39901"/>
                </a:solidFill>
              </a:rPr>
              <a:t>UNSER</a:t>
            </a:r>
            <a:r>
              <a:rPr lang="de-DE" sz="1600" b="1" dirty="0">
                <a:solidFill>
                  <a:srgbClr val="FED432"/>
                </a:solidFill>
              </a:rPr>
              <a:t> </a:t>
            </a:r>
            <a:r>
              <a:rPr lang="de-DE" sz="2400" b="1" dirty="0">
                <a:solidFill>
                  <a:srgbClr val="8B8629"/>
                </a:solidFill>
              </a:rPr>
              <a:t>ZIEL:</a:t>
            </a:r>
          </a:p>
          <a:p>
            <a:endParaRPr lang="de-DE" sz="1300" dirty="0"/>
          </a:p>
          <a:p>
            <a:r>
              <a:rPr lang="de-DE" sz="1600" dirty="0"/>
              <a:t>Wir setzen uns in Zusammenarbeit mit der Schulfamilie dafür ein, dass der Schulalltag bunter wird und Spuren hinterlässt, die unsere Kinder prägen. Das Schulleben soll Erinnerungen schaffen!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98348" y="3102969"/>
            <a:ext cx="11475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39901"/>
                </a:solidFill>
              </a:rPr>
              <a:t>WIE WIR DAS </a:t>
            </a:r>
            <a:r>
              <a:rPr lang="de-DE" sz="2400" b="1" dirty="0">
                <a:solidFill>
                  <a:srgbClr val="8B8629"/>
                </a:solidFill>
              </a:rPr>
              <a:t>MACHEN:</a:t>
            </a:r>
          </a:p>
          <a:p>
            <a:pPr marL="180975" indent="-180975"/>
            <a:endParaRPr lang="de-DE" sz="1600" dirty="0"/>
          </a:p>
          <a:p>
            <a:pPr marL="180975" indent="-180975"/>
            <a:r>
              <a:rPr lang="de-DE" sz="1600" dirty="0"/>
              <a:t>• Finanzierung und Organisation sozialer, bildender und praxisorientierter </a:t>
            </a:r>
            <a:r>
              <a:rPr lang="de-DE" sz="1600" b="1" dirty="0"/>
              <a:t>Workshops</a:t>
            </a:r>
            <a:r>
              <a:rPr lang="de-DE" sz="1600" dirty="0"/>
              <a:t> (Resilienz Training, kindgerechte Aufklärung, Digitaltraining, Baderegeltag und Eisrettung mit der Wasserwacht/FFW2, Streitschlichterprogramm)</a:t>
            </a:r>
          </a:p>
          <a:p>
            <a:pPr marL="174625" indent="-174625"/>
            <a:endParaRPr lang="de-DE" sz="1600" dirty="0"/>
          </a:p>
          <a:p>
            <a:pPr marL="174625" indent="-174625"/>
            <a:r>
              <a:rPr lang="de-DE" sz="1600" b="1" dirty="0"/>
              <a:t>• Coaching-Vorträge für Eltern </a:t>
            </a:r>
            <a:r>
              <a:rPr lang="de-DE" sz="1600" dirty="0"/>
              <a:t>zu aktuellen Themen aus den Bereichen Lernpädagogik, soziale Kompetenz und   Medien</a:t>
            </a:r>
          </a:p>
          <a:p>
            <a:endParaRPr lang="de-DE" sz="1600" dirty="0"/>
          </a:p>
          <a:p>
            <a:r>
              <a:rPr lang="de-DE" sz="1600" dirty="0"/>
              <a:t>• </a:t>
            </a:r>
            <a:r>
              <a:rPr lang="de-DE" sz="1600" b="1" dirty="0"/>
              <a:t>kreative Projekte </a:t>
            </a:r>
            <a:r>
              <a:rPr lang="de-DE" sz="1600" dirty="0"/>
              <a:t>(Schulkollektion, Weihnachtskartenaktion)</a:t>
            </a:r>
          </a:p>
          <a:p>
            <a:pPr marL="180975" indent="-180975"/>
            <a:endParaRPr lang="de-DE" sz="1600" dirty="0"/>
          </a:p>
          <a:p>
            <a:pPr marL="180975" indent="-180975"/>
            <a:r>
              <a:rPr lang="de-DE" sz="1600" dirty="0"/>
              <a:t>• </a:t>
            </a:r>
            <a:r>
              <a:rPr lang="de-DE" sz="1600" b="1" dirty="0"/>
              <a:t>finanzielle Unterstützung </a:t>
            </a:r>
            <a:r>
              <a:rPr lang="de-DE" sz="1600" dirty="0"/>
              <a:t>der Schule und der Schüler im Schulleben (Lernprogramme, Umgang mit digitalen Medien, Schulbücherei, Klassensozialfonds, Schwimmkurs Schuljahr 2023/2024, Schulfeste)</a:t>
            </a:r>
          </a:p>
        </p:txBody>
      </p:sp>
    </p:spTree>
    <p:extLst>
      <p:ext uri="{BB962C8B-B14F-4D97-AF65-F5344CB8AC3E}">
        <p14:creationId xmlns:p14="http://schemas.microsoft.com/office/powerpoint/2010/main" val="78095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87" y="4265613"/>
            <a:ext cx="1083758" cy="15224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2" y="246942"/>
            <a:ext cx="1859611" cy="163806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t="7082" b="6423"/>
          <a:stretch/>
        </p:blipFill>
        <p:spPr>
          <a:xfrm>
            <a:off x="215932" y="1946048"/>
            <a:ext cx="1870222" cy="222422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20744" y="3328487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Schulkollektion </a:t>
            </a:r>
          </a:p>
        </p:txBody>
      </p:sp>
      <p:sp>
        <p:nvSpPr>
          <p:cNvPr id="27" name="Rechteck 26"/>
          <p:cNvSpPr/>
          <p:nvPr/>
        </p:nvSpPr>
        <p:spPr>
          <a:xfrm>
            <a:off x="7813128" y="-740677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err="1"/>
              <a:t>Grünsinker</a:t>
            </a:r>
            <a:r>
              <a:rPr lang="de-DE" sz="1400" b="1" dirty="0"/>
              <a:t> </a:t>
            </a:r>
          </a:p>
          <a:p>
            <a:pPr algn="ctr"/>
            <a:r>
              <a:rPr lang="de-DE" sz="1400" b="1" dirty="0"/>
              <a:t>Waldweihnacht </a:t>
            </a:r>
          </a:p>
        </p:txBody>
      </p:sp>
      <p:pic>
        <p:nvPicPr>
          <p:cNvPr id="1026" name="Picture 2" descr="efdb376b-3525-42ee-a7ed-ef307a9a1528@bayernl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r="5421" b="30105"/>
          <a:stretch/>
        </p:blipFill>
        <p:spPr bwMode="auto">
          <a:xfrm>
            <a:off x="6674991" y="4257891"/>
            <a:ext cx="2606802" cy="205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/>
          <a:srcRect t="-1" b="-259"/>
          <a:stretch/>
        </p:blipFill>
        <p:spPr>
          <a:xfrm>
            <a:off x="2135504" y="267009"/>
            <a:ext cx="2910913" cy="3919037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2792845" y="3431608"/>
            <a:ext cx="22535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b="1" dirty="0">
                <a:solidFill>
                  <a:schemeClr val="bg1"/>
                </a:solidFill>
              </a:rPr>
              <a:t>Schwimmunterricht</a:t>
            </a:r>
            <a:r>
              <a:rPr lang="de-DE" sz="1400" b="1" dirty="0"/>
              <a:t> </a:t>
            </a:r>
          </a:p>
          <a:p>
            <a:pPr algn="r"/>
            <a:r>
              <a:rPr lang="de-DE" sz="1400" b="1" dirty="0">
                <a:solidFill>
                  <a:schemeClr val="bg1"/>
                </a:solidFill>
              </a:rPr>
              <a:t>2022/2023 und 2023/2024</a:t>
            </a:r>
          </a:p>
        </p:txBody>
      </p:sp>
      <p:pic>
        <p:nvPicPr>
          <p:cNvPr id="5" name="Picture 2" descr="c7d599c1-c41a-4a6e-8c9f-e11d657d943c@DEUP2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8" y="4271541"/>
            <a:ext cx="2921699" cy="204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815346" y="6047909"/>
            <a:ext cx="2295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Weihnachtskartenaktion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/>
          <a:srcRect t="11211"/>
          <a:stretch/>
        </p:blipFill>
        <p:spPr>
          <a:xfrm>
            <a:off x="5120288" y="2469643"/>
            <a:ext cx="2826364" cy="17006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9"/>
          <a:srcRect l="-299" t="17329" r="299" b="21858"/>
          <a:stretch/>
        </p:blipFill>
        <p:spPr>
          <a:xfrm>
            <a:off x="5134955" y="266383"/>
            <a:ext cx="2818754" cy="2072097"/>
          </a:xfrm>
          <a:prstGeom prst="rect">
            <a:avLst/>
          </a:prstGeom>
        </p:spPr>
      </p:pic>
      <p:sp>
        <p:nvSpPr>
          <p:cNvPr id="28" name="Rechteck 27"/>
          <p:cNvSpPr/>
          <p:nvPr/>
        </p:nvSpPr>
        <p:spPr>
          <a:xfrm>
            <a:off x="5638073" y="1821189"/>
            <a:ext cx="2345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b="1" dirty="0">
                <a:solidFill>
                  <a:schemeClr val="bg1"/>
                </a:solidFill>
              </a:rPr>
              <a:t>Empfang </a:t>
            </a:r>
          </a:p>
          <a:p>
            <a:pPr algn="r"/>
            <a:r>
              <a:rPr lang="de-DE" sz="1400" b="1" dirty="0">
                <a:solidFill>
                  <a:schemeClr val="bg1"/>
                </a:solidFill>
              </a:rPr>
              <a:t>der neuen Grundschüler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29" y="4269862"/>
            <a:ext cx="1054438" cy="151397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1"/>
          <a:srcRect r="14415"/>
          <a:stretch/>
        </p:blipFill>
        <p:spPr>
          <a:xfrm>
            <a:off x="8020524" y="262086"/>
            <a:ext cx="2342675" cy="390818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" b="-1"/>
          <a:stretch/>
        </p:blipFill>
        <p:spPr>
          <a:xfrm>
            <a:off x="10437071" y="1821189"/>
            <a:ext cx="1632422" cy="236779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8979487" y="3822941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Baderegeltag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35" y="4257891"/>
            <a:ext cx="1116436" cy="1519898"/>
          </a:xfrm>
          <a:prstGeom prst="rect">
            <a:avLst/>
          </a:prstGeom>
        </p:spPr>
      </p:pic>
      <p:sp>
        <p:nvSpPr>
          <p:cNvPr id="34" name="Rechteck 33"/>
          <p:cNvSpPr/>
          <p:nvPr/>
        </p:nvSpPr>
        <p:spPr>
          <a:xfrm>
            <a:off x="3482910" y="5832466"/>
            <a:ext cx="2820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Vortragsreihe: 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</a:rPr>
              <a:t>„Wie stärke ich mein Kind“ 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213" y="4257891"/>
            <a:ext cx="2729721" cy="2047291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1093727" y="3822941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Eisrettung</a:t>
            </a:r>
          </a:p>
        </p:txBody>
      </p:sp>
      <p:sp>
        <p:nvSpPr>
          <p:cNvPr id="33" name="Rechteck 32"/>
          <p:cNvSpPr/>
          <p:nvPr/>
        </p:nvSpPr>
        <p:spPr>
          <a:xfrm>
            <a:off x="6491753" y="3662826"/>
            <a:ext cx="1521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b="1" dirty="0">
                <a:solidFill>
                  <a:schemeClr val="bg1"/>
                </a:solidFill>
              </a:rPr>
              <a:t>Sportleibchen </a:t>
            </a:r>
          </a:p>
          <a:p>
            <a:pPr algn="r"/>
            <a:r>
              <a:rPr lang="de-DE" sz="1400" b="1" dirty="0">
                <a:solidFill>
                  <a:schemeClr val="bg1"/>
                </a:solidFill>
              </a:rPr>
              <a:t>für alle Klassen </a:t>
            </a:r>
          </a:p>
        </p:txBody>
      </p:sp>
    </p:spTree>
    <p:extLst>
      <p:ext uri="{BB962C8B-B14F-4D97-AF65-F5344CB8AC3E}">
        <p14:creationId xmlns:p14="http://schemas.microsoft.com/office/powerpoint/2010/main" val="2096770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048000" y="2083462"/>
            <a:ext cx="680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dirty="0"/>
              <a:t>Damit Ideen nicht Ideen bleiben und stets ein frischer</a:t>
            </a:r>
          </a:p>
          <a:p>
            <a:r>
              <a:rPr lang="de-DE" dirty="0"/>
              <a:t>Wind durch unsere Schule weht: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Unterstützen</a:t>
            </a:r>
            <a:r>
              <a:rPr lang="de-DE" dirty="0"/>
              <a:t> Sie unsere Projekte durch Ihre </a:t>
            </a:r>
            <a:r>
              <a:rPr lang="de-DE" b="1" dirty="0"/>
              <a:t>Mitgliedschaft</a:t>
            </a:r>
            <a:r>
              <a:rPr lang="de-DE" dirty="0"/>
              <a:t> oder durch eine einmalige Spende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Und - besser noch - </a:t>
            </a:r>
            <a:r>
              <a:rPr lang="de-DE" b="1" dirty="0"/>
              <a:t>bringen Sie aktiv Ihre Fähigkeiten oder Ideen ein</a:t>
            </a:r>
            <a:r>
              <a:rPr lang="de-DE" dirty="0"/>
              <a:t>! Ihr Kind macht es stolz, wenn es spürt, dass Sie sich für sein Schulleben interessieren und einsetzen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Kontakt:</a:t>
            </a:r>
            <a:r>
              <a:rPr lang="de-DE" dirty="0"/>
              <a:t> foerderverein-grundschule-wessling@gmx.de</a:t>
            </a:r>
          </a:p>
          <a:p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048000" y="1361141"/>
            <a:ext cx="4382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C39901"/>
                </a:solidFill>
              </a:rPr>
              <a:t>WIE SIE MITWIRKEN KÖNNEN</a:t>
            </a:r>
            <a:r>
              <a:rPr lang="de-DE" sz="2800" b="1" dirty="0">
                <a:solidFill>
                  <a:srgbClr val="C5BF3A"/>
                </a:solidFill>
              </a:rPr>
              <a:t>:</a:t>
            </a:r>
            <a:endParaRPr lang="de-DE" sz="2400" b="1" dirty="0">
              <a:solidFill>
                <a:srgbClr val="C0D9EF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2" y="246942"/>
            <a:ext cx="1859611" cy="1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8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 bis zum 1. Schultag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Streifinger</a:t>
            </a:r>
          </a:p>
        </p:txBody>
      </p:sp>
    </p:spTree>
    <p:extLst>
      <p:ext uri="{BB962C8B-B14F-4D97-AF65-F5344CB8AC3E}">
        <p14:creationId xmlns:p14="http://schemas.microsoft.com/office/powerpoint/2010/main" val="2591000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5A64F2DB-621F-426F-A4B3-B431D4A54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540" y="518103"/>
            <a:ext cx="727233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de-DE" altLang="de-DE" sz="2800" b="1" dirty="0">
                <a:solidFill>
                  <a:schemeClr val="tx1"/>
                </a:solidFill>
                <a:latin typeface="Arial" panose="020B0604020202020204" pitchFamily="34" charset="0"/>
              </a:rPr>
              <a:t>Die Zeit bis zum 1. Schultag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144186-03BE-49FD-BE90-CF6E5F91884C}"/>
              </a:ext>
            </a:extLst>
          </p:cNvPr>
          <p:cNvSpPr txBox="1"/>
          <p:nvPr/>
        </p:nvSpPr>
        <p:spPr>
          <a:xfrm>
            <a:off x="817295" y="1080078"/>
            <a:ext cx="11207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Elternbrief Formalitäten Schuleinschreibung </a:t>
            </a:r>
          </a:p>
          <a:p>
            <a:pPr>
              <a:lnSpc>
                <a:spcPct val="200000"/>
              </a:lnSpc>
            </a:pPr>
            <a:r>
              <a:rPr lang="de-DE" dirty="0"/>
              <a:t>     </a:t>
            </a:r>
            <a:r>
              <a:rPr lang="de-DE" sz="1400" b="1" dirty="0"/>
              <a:t>Abgabe der ausgefüllten Formulare so bald wie möglich, bis spätestens 29.02.24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Sporttag für Vorschulkinder und Schulkinder (Mai)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Besuch der Vorschulkinder im Schulhaus (Juni/Juli)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Elternbrief im Juli (Zusendung per Post)</a:t>
            </a:r>
            <a:r>
              <a:rPr lang="de-DE" altLang="de-DE" sz="1800" b="1" dirty="0">
                <a:solidFill>
                  <a:srgbClr val="C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de-DE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1. Schultag am Dienstag, den 10.09.2024</a:t>
            </a:r>
          </a:p>
          <a:p>
            <a:pPr marL="1657350" lvl="3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dirty="0"/>
              <a:t>9 Uhr bis 11 Uhr: Begrüßungsfeier und Unterricht</a:t>
            </a:r>
          </a:p>
          <a:p>
            <a:pPr marL="1657350" lvl="3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dirty="0"/>
              <a:t>11.30 Uhr: Ökumenischer Begrüßungsgottesdienst mit Segnung der Erstklässler  </a:t>
            </a:r>
          </a:p>
        </p:txBody>
      </p:sp>
    </p:spTree>
    <p:extLst>
      <p:ext uri="{BB962C8B-B14F-4D97-AF65-F5344CB8AC3E}">
        <p14:creationId xmlns:p14="http://schemas.microsoft.com/office/powerpoint/2010/main" val="2394062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004F8F1-B2CB-4813-9527-CC3D7EB64327}"/>
              </a:ext>
            </a:extLst>
          </p:cNvPr>
          <p:cNvSpPr txBox="1"/>
          <p:nvPr/>
        </p:nvSpPr>
        <p:spPr>
          <a:xfrm>
            <a:off x="2218042" y="1080078"/>
            <a:ext cx="87646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Klassenbildung für das Schuljahr 2024/25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Neues Schulhaus: Alle Jahrgangsstufen in je einem „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Lernhaus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“ im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Stock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Wunschzettel</a:t>
            </a:r>
          </a:p>
        </p:txBody>
      </p:sp>
    </p:spTree>
    <p:extLst>
      <p:ext uri="{BB962C8B-B14F-4D97-AF65-F5344CB8AC3E}">
        <p14:creationId xmlns:p14="http://schemas.microsoft.com/office/powerpoint/2010/main" val="500779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D67C380-148C-4DB8-BA97-CB66E3DC8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93" y="727300"/>
            <a:ext cx="47339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4920296-B89C-42F7-9BC9-CBBA8D8C9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51672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tx1"/>
                </a:solidFill>
                <a:latin typeface="+mn-lt"/>
              </a:rPr>
              <a:t>Abgabe der ausgefüllten </a:t>
            </a:r>
            <a:r>
              <a:rPr lang="de-DE" altLang="de-DE" b="1" dirty="0">
                <a:solidFill>
                  <a:schemeClr val="tx1"/>
                </a:solidFill>
                <a:latin typeface="+mn-lt"/>
              </a:rPr>
              <a:t>Formulare</a:t>
            </a:r>
            <a:r>
              <a:rPr lang="de-DE" altLang="de-DE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dirty="0">
                <a:solidFill>
                  <a:srgbClr val="FF0000"/>
                </a:solidFill>
                <a:latin typeface="+mn-lt"/>
              </a:rPr>
              <a:t>bis spätestens </a:t>
            </a:r>
            <a:r>
              <a:rPr lang="de-DE" altLang="de-DE" sz="2800" b="1" dirty="0">
                <a:solidFill>
                  <a:srgbClr val="FF0000"/>
                </a:solidFill>
                <a:latin typeface="+mn-lt"/>
              </a:rPr>
              <a:t>29. Februar 2024</a:t>
            </a:r>
          </a:p>
        </p:txBody>
      </p:sp>
    </p:spTree>
    <p:extLst>
      <p:ext uri="{BB962C8B-B14F-4D97-AF65-F5344CB8AC3E}">
        <p14:creationId xmlns:p14="http://schemas.microsoft.com/office/powerpoint/2010/main" val="2980829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E3C25-5BF3-439B-8217-3BDB8CC1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85" y="179008"/>
            <a:ext cx="10515600" cy="1325563"/>
          </a:xfrm>
        </p:spPr>
        <p:txBody>
          <a:bodyPr/>
          <a:lstStyle/>
          <a:p>
            <a:r>
              <a:rPr lang="de-DE" b="1" dirty="0"/>
              <a:t>Informationen zur Schulwegsicherheit</a:t>
            </a: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A19D9F4A-685F-41AE-BF98-40A9EF60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99" y="1612562"/>
            <a:ext cx="3058268" cy="411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555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und Wünsche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Streifinger</a:t>
            </a:r>
          </a:p>
        </p:txBody>
      </p:sp>
      <p:pic>
        <p:nvPicPr>
          <p:cNvPr id="4" name="Grafik 3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68405F2-073C-4962-B446-27D9F769F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53" y="519305"/>
            <a:ext cx="2649506" cy="26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5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B34A6646-B169-423D-825D-89637638E665}"/>
              </a:ext>
            </a:extLst>
          </p:cNvPr>
          <p:cNvSpPr txBox="1">
            <a:spLocks/>
          </p:cNvSpPr>
          <p:nvPr/>
        </p:nvSpPr>
        <p:spPr>
          <a:xfrm>
            <a:off x="2387151" y="940699"/>
            <a:ext cx="6918690" cy="895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700" b="1" dirty="0">
                <a:cs typeface="Arial" panose="020B0604020202020204" pitchFamily="34" charset="0"/>
              </a:rPr>
              <a:t>Wir wünschen Ihnen und Ihrem Kind</a:t>
            </a:r>
          </a:p>
        </p:txBody>
      </p:sp>
      <p:pic>
        <p:nvPicPr>
          <p:cNvPr id="3" name="Bildplatzhalter 7">
            <a:extLst>
              <a:ext uri="{FF2B5EF4-FFF2-40B4-BE49-F238E27FC236}">
                <a16:creationId xmlns:a16="http://schemas.microsoft.com/office/drawing/2014/main" id="{3DBFAB3F-E3A5-4793-99AD-4A9A644D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26" b="27026"/>
          <a:stretch>
            <a:fillRect/>
          </a:stretch>
        </p:blipFill>
        <p:spPr>
          <a:xfrm>
            <a:off x="3123933" y="1897062"/>
            <a:ext cx="5445125" cy="3063875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4CA31E78-F121-4F9D-A93A-3708A8A94411}"/>
              </a:ext>
            </a:extLst>
          </p:cNvPr>
          <p:cNvSpPr txBox="1">
            <a:spLocks/>
          </p:cNvSpPr>
          <p:nvPr/>
        </p:nvSpPr>
        <p:spPr>
          <a:xfrm>
            <a:off x="415391" y="5383901"/>
            <a:ext cx="11361218" cy="533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altLang="de-DE" sz="2000" b="1" dirty="0">
                <a:cs typeface="Arial" panose="020B0604020202020204" pitchFamily="34" charset="0"/>
              </a:rPr>
              <a:t>einen guten Start an der Grundschule Weßling und bedanken uns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79079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95" y="230902"/>
            <a:ext cx="8474633" cy="57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3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Schulmanager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Frau Hein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831850" y="688942"/>
            <a:ext cx="8506629" cy="2163772"/>
            <a:chOff x="75894" y="102953"/>
            <a:chExt cx="8506629" cy="216377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848" y="102953"/>
              <a:ext cx="8448675" cy="179070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feld 6">
              <a:extLst>
                <a:ext uri="{FF2B5EF4-FFF2-40B4-BE49-F238E27FC236}">
                  <a16:creationId xmlns:a16="http://schemas.microsoft.com/office/drawing/2014/main" id="{9FB06F38-C3BD-4BBE-9614-D22B267CC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94" y="1943560"/>
              <a:ext cx="403828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500" dirty="0">
                  <a:solidFill>
                    <a:schemeClr val="tx1"/>
                  </a:solidFill>
                </a:rPr>
                <a:t>URL: </a:t>
              </a:r>
              <a:r>
                <a:rPr lang="de-DE" altLang="de-DE" sz="1500" dirty="0">
                  <a:solidFill>
                    <a:schemeClr val="tx1"/>
                  </a:solidFill>
                  <a:hlinkClick r:id="rId4"/>
                </a:rPr>
                <a:t>http://www.schulmanager-online.de</a:t>
              </a:r>
              <a:endParaRPr lang="de-DE" altLang="de-DE" sz="15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62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0291"/>
            <a:ext cx="12192000" cy="289242"/>
          </a:xfrm>
          <a:prstGeom prst="rect">
            <a:avLst/>
          </a:prstGeom>
        </p:spPr>
      </p:pic>
      <p:pic>
        <p:nvPicPr>
          <p:cNvPr id="3" name="Grafik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" y="76203"/>
            <a:ext cx="12141200" cy="63108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574E68-0BFE-E3DD-2816-0E88FE42CF36}"/>
              </a:ext>
            </a:extLst>
          </p:cNvPr>
          <p:cNvSpPr/>
          <p:nvPr/>
        </p:nvSpPr>
        <p:spPr>
          <a:xfrm>
            <a:off x="9375648" y="2877312"/>
            <a:ext cx="1877568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3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0116 GSW Vorlage Powerpoint.potx" id="{50B2E9FD-C393-47A7-9393-CD814D165603}" vid="{2D20D241-10F2-4FBD-909D-1A4A1C1B77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210116 GSW Vorlage Powerpoint v2</Template>
  <TotalTime>0</TotalTime>
  <Words>1513</Words>
  <Application>Microsoft Office PowerPoint</Application>
  <PresentationFormat>Breitbild</PresentationFormat>
  <Paragraphs>281</Paragraphs>
  <Slides>61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7" baseType="lpstr">
      <vt:lpstr>Arial</vt:lpstr>
      <vt:lpstr>Calibri</vt:lpstr>
      <vt:lpstr>Century Gothic</vt:lpstr>
      <vt:lpstr>Symbol</vt:lpstr>
      <vt:lpstr>Wingdings</vt:lpstr>
      <vt:lpstr>Office</vt:lpstr>
      <vt:lpstr>Herzlich Willkommen  zu unserem Informationsabend für die Eltern unserer Schulanfänger</vt:lpstr>
      <vt:lpstr>Tagesordnung</vt:lpstr>
      <vt:lpstr>Schulwegsicherheit</vt:lpstr>
      <vt:lpstr>Informationen zur Schulwegsicherheit</vt:lpstr>
      <vt:lpstr>PowerPoint-Präsentation</vt:lpstr>
      <vt:lpstr>Informationen zur Schulwegsicherheit</vt:lpstr>
      <vt:lpstr>PowerPoint-Präsentation</vt:lpstr>
      <vt:lpstr>Schulmanager</vt:lpstr>
      <vt:lpstr>PowerPoint-Präsentation</vt:lpstr>
      <vt:lpstr>PowerPoint-Präsentation</vt:lpstr>
      <vt:lpstr>PowerPoint-Präsentation</vt:lpstr>
      <vt:lpstr>Einführung &amp; Datenverarbeitung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Schulaufnahme</vt:lpstr>
      <vt:lpstr>Aufnahme in die Grundschule  zum Schuljahr 2024/2025</vt:lpstr>
      <vt:lpstr>Schuleinschreibung Formalitäten</vt:lpstr>
      <vt:lpstr>Formalitäten Schuleinschreibung</vt:lpstr>
      <vt:lpstr>PowerPoint-Präsentation</vt:lpstr>
      <vt:lpstr>PowerPoint-Präsentation</vt:lpstr>
      <vt:lpstr>PowerPoint-Präsentation</vt:lpstr>
      <vt:lpstr>Der Ablauf der Schuleinschreibung</vt:lpstr>
      <vt:lpstr>Was bedeutet eigentlich schulfähig?</vt:lpstr>
      <vt:lpstr>Wie kann ein guter Schulstart für  mein Kind gelingen?</vt:lpstr>
      <vt:lpstr>PowerPoint-Präsentation</vt:lpstr>
      <vt:lpstr>Welche Voraussetzungen braucht Ihr Kind?</vt:lpstr>
      <vt:lpstr>Wie können Sie Ihr Kind fördern?  Tipps für einen guten Schulstart!</vt:lpstr>
      <vt:lpstr>Beratungsbedarf?</vt:lpstr>
      <vt:lpstr>PowerPoint-Präsentation</vt:lpstr>
      <vt:lpstr>Hort und Mittagsbetreuung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Elternbeirat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Zeit bis zum 1. Schultag</vt:lpstr>
      <vt:lpstr>PowerPoint-Präsentation</vt:lpstr>
      <vt:lpstr>PowerPoint-Präsentation</vt:lpstr>
      <vt:lpstr>PowerPoint-Präsentation</vt:lpstr>
      <vt:lpstr>Fragen und Wünsche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zu unserem Informationsabend für die Eltern unserer Schulanfänger</dc:title>
  <dc:creator>Claudia</dc:creator>
  <cp:lastModifiedBy>Lehrer</cp:lastModifiedBy>
  <cp:revision>67</cp:revision>
  <cp:lastPrinted>2023-01-24T17:09:12Z</cp:lastPrinted>
  <dcterms:created xsi:type="dcterms:W3CDTF">2021-02-04T09:31:45Z</dcterms:created>
  <dcterms:modified xsi:type="dcterms:W3CDTF">2024-01-25T15:20:05Z</dcterms:modified>
</cp:coreProperties>
</file>